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6" r:id="rId2"/>
    <p:sldId id="350" r:id="rId3"/>
    <p:sldId id="638" r:id="rId4"/>
    <p:sldId id="623" r:id="rId5"/>
    <p:sldId id="626" r:id="rId6"/>
    <p:sldId id="627" r:id="rId7"/>
    <p:sldId id="625" r:id="rId8"/>
    <p:sldId id="628" r:id="rId9"/>
    <p:sldId id="631" r:id="rId10"/>
    <p:sldId id="630" r:id="rId11"/>
    <p:sldId id="635" r:id="rId12"/>
    <p:sldId id="639" r:id="rId13"/>
    <p:sldId id="632" r:id="rId14"/>
    <p:sldId id="634" r:id="rId15"/>
    <p:sldId id="633" r:id="rId16"/>
    <p:sldId id="641" r:id="rId17"/>
    <p:sldId id="644" r:id="rId18"/>
    <p:sldId id="651" r:id="rId19"/>
    <p:sldId id="646" r:id="rId20"/>
    <p:sldId id="649" r:id="rId21"/>
    <p:sldId id="648" r:id="rId22"/>
    <p:sldId id="647" r:id="rId23"/>
    <p:sldId id="650" r:id="rId24"/>
    <p:sldId id="652" r:id="rId25"/>
    <p:sldId id="654" r:id="rId26"/>
    <p:sldId id="655" r:id="rId27"/>
    <p:sldId id="642" r:id="rId28"/>
    <p:sldId id="653" r:id="rId29"/>
    <p:sldId id="640" r:id="rId30"/>
    <p:sldId id="636" r:id="rId31"/>
    <p:sldId id="637" r:id="rId32"/>
    <p:sldId id="526" r:id="rId33"/>
    <p:sldId id="590" r:id="rId34"/>
    <p:sldId id="592" r:id="rId35"/>
    <p:sldId id="591" r:id="rId36"/>
    <p:sldId id="595" r:id="rId37"/>
    <p:sldId id="596" r:id="rId38"/>
    <p:sldId id="597" r:id="rId39"/>
    <p:sldId id="598" r:id="rId40"/>
    <p:sldId id="622" r:id="rId41"/>
    <p:sldId id="578" r:id="rId42"/>
    <p:sldId id="583" r:id="rId43"/>
    <p:sldId id="581" r:id="rId44"/>
    <p:sldId id="621" r:id="rId45"/>
    <p:sldId id="585" r:id="rId46"/>
    <p:sldId id="619" r:id="rId47"/>
    <p:sldId id="605" r:id="rId48"/>
    <p:sldId id="606" r:id="rId49"/>
    <p:sldId id="607" r:id="rId50"/>
    <p:sldId id="588" r:id="rId51"/>
    <p:sldId id="532" r:id="rId52"/>
    <p:sldId id="601" r:id="rId53"/>
    <p:sldId id="608" r:id="rId54"/>
    <p:sldId id="609" r:id="rId55"/>
    <p:sldId id="610" r:id="rId56"/>
    <p:sldId id="611" r:id="rId57"/>
    <p:sldId id="589" r:id="rId58"/>
    <p:sldId id="613" r:id="rId59"/>
    <p:sldId id="614" r:id="rId60"/>
    <p:sldId id="615" r:id="rId61"/>
    <p:sldId id="616" r:id="rId62"/>
    <p:sldId id="617" r:id="rId63"/>
    <p:sldId id="618" r:id="rId64"/>
    <p:sldId id="604" r:id="rId65"/>
    <p:sldId id="600" r:id="rId66"/>
    <p:sldId id="620" r:id="rId67"/>
    <p:sldId id="586" r:id="rId68"/>
  </p:sldIdLst>
  <p:sldSz cx="9144000" cy="6858000" type="screen4x3"/>
  <p:notesSz cx="6799263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рнов Артём" initials="КА" lastIdx="1" clrIdx="0">
    <p:extLst>
      <p:ext uri="{19B8F6BF-5375-455C-9EA6-DF929625EA0E}">
        <p15:presenceInfo xmlns:p15="http://schemas.microsoft.com/office/powerpoint/2012/main" userId="eb209e2bb98b02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55AC"/>
    <a:srgbClr val="E20074"/>
    <a:srgbClr val="315533"/>
    <a:srgbClr val="EDA95A"/>
    <a:srgbClr val="262626"/>
    <a:srgbClr val="427BAB"/>
    <a:srgbClr val="DDD674"/>
    <a:srgbClr val="BABD5A"/>
    <a:srgbClr val="64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5" autoAdjust="0"/>
    <p:restoredTop sz="94368" autoAdjust="0"/>
  </p:normalViewPr>
  <p:slideViewPr>
    <p:cSldViewPr>
      <p:cViewPr varScale="1">
        <p:scale>
          <a:sx n="157" d="100"/>
          <a:sy n="157" d="100"/>
        </p:scale>
        <p:origin x="1704" y="160"/>
      </p:cViewPr>
      <p:guideLst>
        <p:guide orient="horz" pos="3793"/>
        <p:guide pos="2880"/>
      </p:guideLst>
    </p:cSldViewPr>
  </p:slideViewPr>
  <p:outlineViewPr>
    <p:cViewPr>
      <p:scale>
        <a:sx n="33" d="100"/>
        <a:sy n="33" d="100"/>
      </p:scale>
      <p:origin x="0" y="2820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1T20:39:20.87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C61BD53-4B04-F145-86F9-A74355F21B41}" type="datetime1">
              <a:rPr lang="ru-RU" smtClean="0"/>
              <a:t>11.08.2019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9EB3D6C2-9D9F-4087-A8C7-37EAF633367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4341" name="Picture 11" descr="T_Kurzform_1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68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820738"/>
            <a:ext cx="5316538" cy="398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2925" y="5043488"/>
            <a:ext cx="57181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8" tIns="46084" rIns="92168" bIns="460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E93B323-1DA8-3445-A31E-FDC95D81CCA5}" type="datetime1">
              <a:rPr lang="ru-RU" smtClean="0"/>
              <a:t>11.08.2019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0EC253D9-6D54-46DB-A7B4-6C8C45063C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3319" name="Picture 17" descr="T_Kurzform_1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40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180975" indent="-1809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1pPr>
    <a:lvl2pPr marL="541338" indent="-2032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903288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263650" indent="-1905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1625600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9997EA6-9D33-AE41-99D7-1227E2F05991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76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2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244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6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26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531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360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127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72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603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41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804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39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863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8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86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8086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308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135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3119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74017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915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5212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364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CE789A1-71B3-4440-9715-07D7E61CF431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920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FF3277D-4DE8-1A44-A3B8-A898EEF365D8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173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E5A10FD-2C6D-9C41-A78F-10A1A5F806E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4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960F59B-A8B2-2044-A14D-A18D96E16D7A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294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4C80D52-721D-C245-B8E9-8CA08E136723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653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8A6DAFF-77FA-6D47-A8FA-39801F76047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3394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02E2E05-0644-D946-A5FA-CCEBC4B6141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0669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316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23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0872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26F605-4813-0340-A031-B9A98BD60741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973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339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053BD1A-50A2-C440-BB24-42FBB95BC7E2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2636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92588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F1EA40-30C6-7D45-89CC-D9DB71D410C6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91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F5DC42F-D347-B74F-8879-658BEF295D3E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0766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58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21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8025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4756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6695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6738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96F1E5F-E3E6-A644-9337-5594AB702127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035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12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79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318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0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_Menschen_Blank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/>
          <a:stretch>
            <a:fillRect/>
          </a:stretch>
        </p:blipFill>
        <p:spPr bwMode="auto">
          <a:xfrm>
            <a:off x="2771775" y="0"/>
            <a:ext cx="58213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04801" y="3603029"/>
            <a:ext cx="4123184" cy="1554163"/>
          </a:xfrm>
        </p:spPr>
        <p:txBody>
          <a:bodyPr lIns="216000" tIns="126000"/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384DBC-BD4F-4EB0-A293-DF20630571D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7" name="Picture 8" descr="TSY_PPT_Label_neu"/>
          <p:cNvPicPr preferRelativeResize="0">
            <a:picLocks noChangeAspect="1" noChangeArrowheads="1"/>
          </p:cNvPicPr>
          <p:nvPr userDrawn="1"/>
        </p:nvPicPr>
        <p:blipFill>
          <a:blip r:embed="rId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  <p:sp>
        <p:nvSpPr>
          <p:cNvPr id="675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949280"/>
            <a:ext cx="8532813" cy="281434"/>
          </a:xfrm>
        </p:spPr>
        <p:txBody>
          <a:bodyPr lIns="234000"/>
          <a:lstStyle>
            <a:lvl1pPr marL="0" indent="0" algn="r">
              <a:buFont typeface="Wingdings" pitchFamily="2" charset="2"/>
              <a:buNone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40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7413B-4F20-4754-AC27-266A06348B9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7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2013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6F15-8DF2-44D0-A1B5-B71F8DCE0AB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0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8416F-B3F9-4C0C-A60C-308AA625E00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49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47974-CD0D-411A-9C41-1AD903959BC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46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418941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910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E6BFE-2C05-4556-94D7-35F1E93619A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5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D153-FF54-494E-BB50-83A75AA1D98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269163" y="6602413"/>
            <a:ext cx="809625" cy="1444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989013" y="6602413"/>
            <a:ext cx="6607175" cy="193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01D65-E1D3-4758-8C63-3F4AE36C92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06EAB-88CB-4C12-AC7D-3C43CC844F8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9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5A698-B4BC-475B-A9B9-F0762E98D90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71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0E805-31E4-4A31-A2CF-ACCC3F3929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88776"/>
            <a:ext cx="8532813" cy="45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01038" y="6602413"/>
            <a:ext cx="5397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 smtClean="0">
                <a:cs typeface="+mn-cs"/>
              </a:defRPr>
            </a:lvl1pPr>
          </a:lstStyle>
          <a:p>
            <a:pPr>
              <a:defRPr/>
            </a:pPr>
            <a:fld id="{B4083B1F-B18F-4BA4-AF25-77046510C6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764704"/>
            <a:ext cx="853281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04800" y="476672"/>
            <a:ext cx="8532813" cy="0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8" descr="TSY_PPT_Label_neu"/>
          <p:cNvPicPr preferRelativeResize="0">
            <a:picLocks noChangeAspect="1" noChangeArrowheads="1"/>
          </p:cNvPicPr>
          <p:nvPr/>
        </p:nvPicPr>
        <p:blipFill>
          <a:blip r:embed="rId1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Narrow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582613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2pPr>
      <a:lvl3pPr marL="941388" indent="-2206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3pPr>
      <a:lvl4pPr marL="1209675" indent="-1381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4pPr>
      <a:lvl5pPr marL="16621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5pPr>
      <a:lvl6pPr marL="21193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765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337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909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3808" y="6381328"/>
            <a:ext cx="2520280" cy="332656"/>
          </a:xfrm>
        </p:spPr>
        <p:txBody>
          <a:bodyPr/>
          <a:lstStyle/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 Petersburg, </a:t>
            </a:r>
            <a:r>
              <a:rPr lang="en-US" dirty="0"/>
              <a:t>2019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3068638"/>
            <a:ext cx="8532813" cy="2448594"/>
          </a:xfrm>
        </p:spPr>
        <p:txBody>
          <a:bodyPr/>
          <a:lstStyle/>
          <a:p>
            <a:r>
              <a:rPr lang="en-US" sz="4800" dirty="0"/>
              <a:t>Concurrency</a:t>
            </a:r>
            <a:br>
              <a:rPr lang="en-US" dirty="0"/>
            </a:br>
            <a:br>
              <a:rPr lang="ru-RU" dirty="0"/>
            </a:br>
            <a:br>
              <a:rPr lang="ru-RU" dirty="0"/>
            </a:b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203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9851-011A-284A-BE90-A942B2842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3" b="9501"/>
          <a:stretch/>
        </p:blipFill>
        <p:spPr>
          <a:xfrm>
            <a:off x="344488" y="548680"/>
            <a:ext cx="8496300" cy="55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E4492-8BCC-8847-AC2E-18631AE6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0" y="980728"/>
            <a:ext cx="8655773" cy="42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Software basics</a:t>
            </a:r>
          </a:p>
        </p:txBody>
      </p:sp>
    </p:spTree>
    <p:extLst>
      <p:ext uri="{BB962C8B-B14F-4D97-AF65-F5344CB8AC3E}">
        <p14:creationId xmlns:p14="http://schemas.microsoft.com/office/powerpoint/2010/main" val="873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30F1F-B0EC-4E43-AB2F-44AEB9686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5" b="7579"/>
          <a:stretch/>
        </p:blipFill>
        <p:spPr>
          <a:xfrm>
            <a:off x="699647" y="607666"/>
            <a:ext cx="774470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1C893-F653-2B45-BB0B-C52475B0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4" b="28485"/>
          <a:stretch/>
        </p:blipFill>
        <p:spPr>
          <a:xfrm>
            <a:off x="79130" y="764704"/>
            <a:ext cx="8985740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to run programs?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F0F6-A698-FF42-A605-D2E8CA2E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67"/>
          <a:stretch/>
        </p:blipFill>
        <p:spPr>
          <a:xfrm>
            <a:off x="863600" y="584200"/>
            <a:ext cx="7416800" cy="50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473C5-5C6E-4E45-A17A-EBCDEDBF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0" y="692696"/>
            <a:ext cx="7884740" cy="50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C4FD2-0866-1B47-800F-23E1C039F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" t="482" r="10453" b="16463"/>
          <a:stretch/>
        </p:blipFill>
        <p:spPr>
          <a:xfrm>
            <a:off x="659279" y="620688"/>
            <a:ext cx="7632848" cy="50000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9F1931-B80D-B646-9819-6419F90A237E}"/>
              </a:ext>
            </a:extLst>
          </p:cNvPr>
          <p:cNvSpPr/>
          <p:nvPr/>
        </p:nvSpPr>
        <p:spPr bwMode="auto">
          <a:xfrm>
            <a:off x="6444208" y="3429000"/>
            <a:ext cx="2664296" cy="23407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879B8-2DF9-E345-A3B0-31740A89F4D5}"/>
              </a:ext>
            </a:extLst>
          </p:cNvPr>
          <p:cNvSpPr/>
          <p:nvPr/>
        </p:nvSpPr>
        <p:spPr bwMode="auto">
          <a:xfrm>
            <a:off x="6228184" y="3717032"/>
            <a:ext cx="432048" cy="3578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F1931-B80D-B646-9819-6419F90A237E}"/>
              </a:ext>
            </a:extLst>
          </p:cNvPr>
          <p:cNvSpPr/>
          <p:nvPr/>
        </p:nvSpPr>
        <p:spPr bwMode="auto">
          <a:xfrm>
            <a:off x="6444208" y="3429000"/>
            <a:ext cx="2664296" cy="23407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879B8-2DF9-E345-A3B0-31740A89F4D5}"/>
              </a:ext>
            </a:extLst>
          </p:cNvPr>
          <p:cNvSpPr/>
          <p:nvPr/>
        </p:nvSpPr>
        <p:spPr bwMode="auto">
          <a:xfrm>
            <a:off x="6228184" y="3717032"/>
            <a:ext cx="432048" cy="3578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D5530-66F9-0848-B4E5-22F308F4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7" y="550092"/>
            <a:ext cx="4896544" cy="533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1026" name="Picture 2" descr="Image result for processes windows">
            <a:extLst>
              <a:ext uri="{FF2B5EF4-FFF2-40B4-BE49-F238E27FC236}">
                <a16:creationId xmlns:a16="http://schemas.microsoft.com/office/drawing/2014/main" id="{7D35BA76-6F54-C648-AE97-5C6AB557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3614095" cy="37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32BB9-6AEF-B244-9D39-7FB6CB29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692696"/>
            <a:ext cx="5220072" cy="38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0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037185" y="1482170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037185" y="1985407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038579" y="2469822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037185" y="2950360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4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419872" y="1967252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Software basics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411529" y="2457890"/>
            <a:ext cx="493746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Concurrency Java basics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3411529" y="2934478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Concurrency general concept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32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3419872" y="1484784"/>
            <a:ext cx="5081477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Hardware basics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86871BED-FD95-3C40-A0C2-281086EDA55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037184" y="3424015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5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2E86BF52-681D-E54E-87CE-A5D77DB494F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3419872" y="3430997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Java concurrency implementation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8B703597-6C03-DD41-9BCB-96CCF42E2F6B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3037184" y="3964209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6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14DBFDC3-2C47-C44F-AE42-EE44B1BEF84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3419872" y="3971191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Conclusion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85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32C21-FC86-3544-8E7F-34B29F9CE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84"/>
          <a:stretch/>
        </p:blipFill>
        <p:spPr>
          <a:xfrm>
            <a:off x="0" y="833369"/>
            <a:ext cx="9144000" cy="41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6FC33-5FB6-DD45-B962-0C778EAC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92696"/>
            <a:ext cx="7920880" cy="53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97ADF-EDC9-2649-93C3-CF585520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724"/>
            <a:ext cx="9144000" cy="51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Inter-process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5C7F1C-F90E-6347-B9B3-42198E338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9" b="15349"/>
          <a:stretch/>
        </p:blipFill>
        <p:spPr bwMode="auto">
          <a:xfrm>
            <a:off x="2264643" y="493319"/>
            <a:ext cx="6566922" cy="554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process and threads linux">
            <a:extLst>
              <a:ext uri="{FF2B5EF4-FFF2-40B4-BE49-F238E27FC236}">
                <a16:creationId xmlns:a16="http://schemas.microsoft.com/office/drawing/2014/main" id="{07E06C57-451C-BA4D-90E3-DABCDBF5F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614"/>
          <a:stretch/>
        </p:blipFill>
        <p:spPr bwMode="auto">
          <a:xfrm>
            <a:off x="0" y="816825"/>
            <a:ext cx="226464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EF9D5-338C-6D43-B839-6B6FABF0F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37"/>
          <a:stretch/>
        </p:blipFill>
        <p:spPr>
          <a:xfrm>
            <a:off x="150759" y="659833"/>
            <a:ext cx="8648700" cy="52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94BF9-5B68-8140-8ABB-2A89A5A09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6" b="23976"/>
          <a:stretch/>
        </p:blipFill>
        <p:spPr>
          <a:xfrm>
            <a:off x="0" y="1372770"/>
            <a:ext cx="7349253" cy="4038315"/>
          </a:xfrm>
          <a:prstGeom prst="rect">
            <a:avLst/>
          </a:prstGeom>
        </p:spPr>
      </p:pic>
      <p:pic>
        <p:nvPicPr>
          <p:cNvPr id="8" name="Picture 6" descr="Image result for process and threads linux">
            <a:extLst>
              <a:ext uri="{FF2B5EF4-FFF2-40B4-BE49-F238E27FC236}">
                <a16:creationId xmlns:a16="http://schemas.microsoft.com/office/drawing/2014/main" id="{075809ED-1ED5-DA40-B071-7676B083E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2" r="54641"/>
          <a:stretch/>
        </p:blipFill>
        <p:spPr bwMode="auto">
          <a:xfrm>
            <a:off x="7111625" y="1628354"/>
            <a:ext cx="200426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2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EF9D5-338C-6D43-B839-6B6FABF0F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37"/>
          <a:stretch/>
        </p:blipFill>
        <p:spPr>
          <a:xfrm>
            <a:off x="150759" y="659833"/>
            <a:ext cx="8648700" cy="52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94BF9-5B68-8140-8ABB-2A89A5A09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6" b="23976"/>
          <a:stretch/>
        </p:blipFill>
        <p:spPr>
          <a:xfrm>
            <a:off x="897051" y="1262893"/>
            <a:ext cx="7349253" cy="403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9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5159F-5575-0849-98A6-AC340B94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4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F6672-1E63-B34B-A732-1D61FB8DE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97"/>
          <a:stretch/>
        </p:blipFill>
        <p:spPr>
          <a:xfrm>
            <a:off x="825418" y="692696"/>
            <a:ext cx="7492520" cy="45365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16B7B9-574D-254A-92FC-14EC0FC444D1}"/>
              </a:ext>
            </a:extLst>
          </p:cNvPr>
          <p:cNvSpPr/>
          <p:nvPr/>
        </p:nvSpPr>
        <p:spPr bwMode="auto">
          <a:xfrm>
            <a:off x="5292080" y="692696"/>
            <a:ext cx="2627970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0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Inter-process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pic>
        <p:nvPicPr>
          <p:cNvPr id="3074" name="Picture 2" descr="Image result for process vs thread">
            <a:extLst>
              <a:ext uri="{FF2B5EF4-FFF2-40B4-BE49-F238E27FC236}">
                <a16:creationId xmlns:a16="http://schemas.microsoft.com/office/drawing/2014/main" id="{DD7B5F7D-7429-DA44-A618-6E8F773C1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3" b="4216"/>
          <a:stretch/>
        </p:blipFill>
        <p:spPr bwMode="auto">
          <a:xfrm>
            <a:off x="2410160" y="548680"/>
            <a:ext cx="4466096" cy="558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3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22278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Hardware basics</a:t>
            </a:r>
          </a:p>
        </p:txBody>
      </p:sp>
    </p:spTree>
    <p:extLst>
      <p:ext uri="{BB962C8B-B14F-4D97-AF65-F5344CB8AC3E}">
        <p14:creationId xmlns:p14="http://schemas.microsoft.com/office/powerpoint/2010/main" val="16010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65FF-DBFD-ED41-8726-A8CDBAD8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92696"/>
            <a:ext cx="7416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-72008" y="1772816"/>
            <a:ext cx="9036496" cy="914400"/>
          </a:xfrm>
        </p:spPr>
        <p:txBody>
          <a:bodyPr/>
          <a:lstStyle/>
          <a:p>
            <a:pPr algn="ctr"/>
            <a:r>
              <a:rPr lang="en" sz="4000" b="1" dirty="0"/>
              <a:t>Concurrent computing</a:t>
            </a:r>
            <a:r>
              <a:rPr lang="en" sz="4000" dirty="0"/>
              <a:t> is a form of computing in which several computations are executed during overlapping time periods—concurrently—instead of sequentially (one completing before the next starts) 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DAD668-9A27-DF4F-AF89-B920F116390E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F14E7-9F5D-814B-8421-9A35ABB3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4" name="Picture 2" descr="Image result for multithreading vs single">
            <a:extLst>
              <a:ext uri="{FF2B5EF4-FFF2-40B4-BE49-F238E27FC236}">
                <a16:creationId xmlns:a16="http://schemas.microsoft.com/office/drawing/2014/main" id="{A3E20942-B9C5-9B4D-B424-A5AA29A3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313906" y="946150"/>
            <a:ext cx="8787543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BC970-65F5-404D-A9CB-34C39921CCA6}"/>
              </a:ext>
            </a:extLst>
          </p:cNvPr>
          <p:cNvSpPr/>
          <p:nvPr/>
        </p:nvSpPr>
        <p:spPr bwMode="auto">
          <a:xfrm>
            <a:off x="8019953" y="946150"/>
            <a:ext cx="1080120" cy="17627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B0995-C585-1241-9C1B-6C0A43B47534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Sequential vs concurrent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ACAB2-47E7-4746-A951-16A90C9E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9EBB5-9FF1-8341-B676-EC254837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1651" b="2751"/>
          <a:stretch/>
        </p:blipFill>
        <p:spPr>
          <a:xfrm>
            <a:off x="1259632" y="1124744"/>
            <a:ext cx="7360270" cy="4087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835409-EE37-7648-9002-D20660248092}"/>
              </a:ext>
            </a:extLst>
          </p:cNvPr>
          <p:cNvSpPr/>
          <p:nvPr/>
        </p:nvSpPr>
        <p:spPr bwMode="auto">
          <a:xfrm>
            <a:off x="755576" y="1800208"/>
            <a:ext cx="688528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BB2DB2-8AFA-E34D-8820-997060EC7E82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AD2B1-3F66-1B40-AA1D-24467A27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8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098" name="Picture 2" descr="Image result for amdahl law">
            <a:extLst>
              <a:ext uri="{FF2B5EF4-FFF2-40B4-BE49-F238E27FC236}">
                <a16:creationId xmlns:a16="http://schemas.microsoft.com/office/drawing/2014/main" id="{3984C3F8-D406-EA4D-B23F-1D1E71E46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6154"/>
          <a:stretch/>
        </p:blipFill>
        <p:spPr bwMode="auto">
          <a:xfrm>
            <a:off x="101081" y="692696"/>
            <a:ext cx="894183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Amdahl's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2DB3E-79CF-AA47-A49E-9B7E7D6E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6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8194" name="Picture 2" descr="Image result for multi core processor">
            <a:extLst>
              <a:ext uri="{FF2B5EF4-FFF2-40B4-BE49-F238E27FC236}">
                <a16:creationId xmlns:a16="http://schemas.microsoft.com/office/drawing/2014/main" id="{FA644327-17B1-A140-B26B-BE9B8BE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98500"/>
            <a:ext cx="7620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9CAB4-16C5-E14F-9229-D507DAEC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7170" name="Picture 2" descr="Image result for process manager  windows chart">
            <a:extLst>
              <a:ext uri="{FF2B5EF4-FFF2-40B4-BE49-F238E27FC236}">
                <a16:creationId xmlns:a16="http://schemas.microsoft.com/office/drawing/2014/main" id="{BB9DBC86-60A9-C949-8D6F-7781BA0D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83" y="744321"/>
            <a:ext cx="6449789" cy="54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2576F-9F26-4342-8659-2140D8753016}"/>
              </a:ext>
            </a:extLst>
          </p:cNvPr>
          <p:cNvSpPr/>
          <p:nvPr/>
        </p:nvSpPr>
        <p:spPr bwMode="auto">
          <a:xfrm>
            <a:off x="3779912" y="3717032"/>
            <a:ext cx="792088" cy="504056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1B56A-7030-D345-BD18-A48AAE02A06A}"/>
              </a:ext>
            </a:extLst>
          </p:cNvPr>
          <p:cNvSpPr/>
          <p:nvPr/>
        </p:nvSpPr>
        <p:spPr bwMode="auto">
          <a:xfrm>
            <a:off x="1619672" y="1700808"/>
            <a:ext cx="2088232" cy="57606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886C2-C6FD-4D46-8FAC-49E1FF8D3687}"/>
              </a:ext>
            </a:extLst>
          </p:cNvPr>
          <p:cNvSpPr/>
          <p:nvPr/>
        </p:nvSpPr>
        <p:spPr bwMode="auto">
          <a:xfrm>
            <a:off x="6948264" y="4077072"/>
            <a:ext cx="288032" cy="21602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7D90D-2F99-DD4A-A3B8-EB441F48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10242" name="Picture 2" descr="Image result for cpu high consumption windows 10 chart">
            <a:extLst>
              <a:ext uri="{FF2B5EF4-FFF2-40B4-BE49-F238E27FC236}">
                <a16:creationId xmlns:a16="http://schemas.microsoft.com/office/drawing/2014/main" id="{CF5793A2-668E-F64C-82EC-7F4FD21D1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5867" r="12620" b="16125"/>
          <a:stretch/>
        </p:blipFill>
        <p:spPr bwMode="auto">
          <a:xfrm>
            <a:off x="179511" y="692695"/>
            <a:ext cx="5440527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pu high consumption windows 10 chart">
            <a:extLst>
              <a:ext uri="{FF2B5EF4-FFF2-40B4-BE49-F238E27FC236}">
                <a16:creationId xmlns:a16="http://schemas.microsoft.com/office/drawing/2014/main" id="{3F96D46B-0CBA-6F4A-A446-2FC5D543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3698" r="1687" b="2317"/>
          <a:stretch/>
        </p:blipFill>
        <p:spPr bwMode="auto">
          <a:xfrm>
            <a:off x="3614936" y="3578024"/>
            <a:ext cx="5424736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9AEF1-C0EA-4B43-9E77-263BA6BF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4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Latency</a:t>
            </a:r>
            <a:endParaRPr lang="de-DE" dirty="0"/>
          </a:p>
        </p:txBody>
      </p:sp>
      <p:pic>
        <p:nvPicPr>
          <p:cNvPr id="11266" name="Picture 2" descr="Image result for latency">
            <a:extLst>
              <a:ext uri="{FF2B5EF4-FFF2-40B4-BE49-F238E27FC236}">
                <a16:creationId xmlns:a16="http://schemas.microsoft.com/office/drawing/2014/main" id="{795518C3-E53D-9C46-93A8-91CCE317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25"/>
            <a:ext cx="914400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4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World we are living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06580-9188-634A-8CB6-42619DA1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60" y="836712"/>
            <a:ext cx="6475276" cy="51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Modern way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pic>
        <p:nvPicPr>
          <p:cNvPr id="1026" name="Picture 2" descr="https://www.mtwebsol.com/wp-content/uploads/2018/03/Android-app-development.png">
            <a:extLst>
              <a:ext uri="{FF2B5EF4-FFF2-40B4-BE49-F238E27FC236}">
                <a16:creationId xmlns:a16="http://schemas.microsoft.com/office/drawing/2014/main" id="{A6A9010D-BE8F-294E-B47D-4E107C3D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Concurrent Dijkstra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90135" y="2799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58" y="3156368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0495BF-2A05-E74B-B3D3-2E0C7B2A64C1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F637D-6C8E-6547-BA5D-CBE1AB988646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328B5-3BC5-F743-8ADB-81D200733D79}"/>
              </a:ext>
            </a:extLst>
          </p:cNvPr>
          <p:cNvSpPr/>
          <p:nvPr/>
        </p:nvSpPr>
        <p:spPr bwMode="auto">
          <a:xfrm>
            <a:off x="7413267" y="2787637"/>
            <a:ext cx="694968" cy="225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3EAE-5671-3C43-9DEE-69ABB4ACFF91}"/>
              </a:ext>
            </a:extLst>
          </p:cNvPr>
          <p:cNvSpPr/>
          <p:nvPr/>
        </p:nvSpPr>
        <p:spPr bwMode="auto">
          <a:xfrm>
            <a:off x="7519547" y="4250731"/>
            <a:ext cx="241204" cy="1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B097B7-1EC6-A14F-8806-302089ED4553}"/>
              </a:ext>
            </a:extLst>
          </p:cNvPr>
          <p:cNvSpPr/>
          <p:nvPr/>
        </p:nvSpPr>
        <p:spPr bwMode="auto">
          <a:xfrm>
            <a:off x="860005" y="3001937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C6042-FAB9-874B-A283-A2913473B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90" y="779206"/>
            <a:ext cx="8717898" cy="5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44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Single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539552" y="341408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411760" y="2924944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69787-B737-1C40-A373-E149F81D742E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5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88191" y="2434780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FCDBC1-4941-6547-9F00-04A0574BFCEF}"/>
              </a:ext>
            </a:extLst>
          </p:cNvPr>
          <p:cNvSpPr/>
          <p:nvPr/>
        </p:nvSpPr>
        <p:spPr bwMode="auto">
          <a:xfrm>
            <a:off x="4400879" y="2918547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D0E2867-7605-0540-8D48-C47D758BF324}"/>
              </a:ext>
            </a:extLst>
          </p:cNvPr>
          <p:cNvSpPr/>
          <p:nvPr/>
        </p:nvSpPr>
        <p:spPr bwMode="auto">
          <a:xfrm>
            <a:off x="4400879" y="3180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77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827584" y="249289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4CBDD-CEE9-484D-9063-FC45042BE00D}"/>
              </a:ext>
            </a:extLst>
          </p:cNvPr>
          <p:cNvCxnSpPr/>
          <p:nvPr/>
        </p:nvCxnSpPr>
        <p:spPr bwMode="auto">
          <a:xfrm>
            <a:off x="1547664" y="2492896"/>
            <a:ext cx="144016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5CAE43-18A4-784F-9850-A10FC115DD24}"/>
              </a:ext>
            </a:extLst>
          </p:cNvPr>
          <p:cNvCxnSpPr/>
          <p:nvPr/>
        </p:nvCxnSpPr>
        <p:spPr bwMode="auto">
          <a:xfrm>
            <a:off x="827584" y="3717032"/>
            <a:ext cx="288032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B0701D-BA60-914D-A8F8-0B357A498617}"/>
              </a:ext>
            </a:extLst>
          </p:cNvPr>
          <p:cNvSpPr/>
          <p:nvPr/>
        </p:nvSpPr>
        <p:spPr>
          <a:xfrm>
            <a:off x="3188838" y="3255367"/>
            <a:ext cx="32131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 min 23 r/s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826558" y="2108175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D12F4-C0FA-AA47-AA69-3F384426FD63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2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show begins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2770" name="Picture 2" descr="http://artelio.ru/wp-content/uploads/2016/03/004-men-johnny-depp-alice-in-wonderland-cu-www.starwiki.org_.jpg">
            <a:extLst>
              <a:ext uri="{FF2B5EF4-FFF2-40B4-BE49-F238E27FC236}">
                <a16:creationId xmlns:a16="http://schemas.microsoft.com/office/drawing/2014/main" id="{9C197746-03B8-E148-9290-0A4337D8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92696"/>
            <a:ext cx="5457242" cy="57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8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#1 Difficult to debug</a:t>
            </a:r>
          </a:p>
        </p:txBody>
      </p:sp>
      <p:pic>
        <p:nvPicPr>
          <p:cNvPr id="13314" name="Picture 2" descr="Image result for idea debug">
            <a:extLst>
              <a:ext uri="{FF2B5EF4-FFF2-40B4-BE49-F238E27FC236}">
                <a16:creationId xmlns:a16="http://schemas.microsoft.com/office/drawing/2014/main" id="{53895E01-63E7-EF42-B044-81F8196A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2" y="630002"/>
            <a:ext cx="8721791" cy="55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22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#2 Race condition</a:t>
            </a:r>
          </a:p>
        </p:txBody>
      </p:sp>
      <p:pic>
        <p:nvPicPr>
          <p:cNvPr id="14338" name="Picture 2" descr="https://2r4s9p1yi1fa2jd7j43zph8r-wpengine.netdna-ssl.com/files/2017/06/03_07.png">
            <a:extLst>
              <a:ext uri="{FF2B5EF4-FFF2-40B4-BE49-F238E27FC236}">
                <a16:creationId xmlns:a16="http://schemas.microsoft.com/office/drawing/2014/main" id="{8D4A6C97-E7F6-1142-A5F4-85CF1C74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9" y="583304"/>
            <a:ext cx="5765701" cy="6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23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#3 Dead locks</a:t>
            </a:r>
          </a:p>
        </p:txBody>
      </p:sp>
      <p:pic>
        <p:nvPicPr>
          <p:cNvPr id="15362" name="Picture 2" descr="Image result for deadlocks java">
            <a:extLst>
              <a:ext uri="{FF2B5EF4-FFF2-40B4-BE49-F238E27FC236}">
                <a16:creationId xmlns:a16="http://schemas.microsoft.com/office/drawing/2014/main" id="{C3D152DD-DF7F-9B4F-9C02-7BBEED05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5E905B-6081-AC4B-BD9E-F8F25F5A1314}"/>
              </a:ext>
            </a:extLst>
          </p:cNvPr>
          <p:cNvSpPr/>
          <p:nvPr/>
        </p:nvSpPr>
        <p:spPr bwMode="auto">
          <a:xfrm>
            <a:off x="7812360" y="5465529"/>
            <a:ext cx="1331640" cy="3678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604433-0AF6-2B4E-BB36-B927A1123F1C}"/>
              </a:ext>
            </a:extLst>
          </p:cNvPr>
          <p:cNvSpPr/>
          <p:nvPr/>
        </p:nvSpPr>
        <p:spPr bwMode="auto">
          <a:xfrm>
            <a:off x="7596336" y="5616257"/>
            <a:ext cx="288032" cy="3678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30A2D-A4A9-5045-9372-2AF362EEC067}"/>
              </a:ext>
            </a:extLst>
          </p:cNvPr>
          <p:cNvSpPr/>
          <p:nvPr/>
        </p:nvSpPr>
        <p:spPr bwMode="auto">
          <a:xfrm>
            <a:off x="7668344" y="5548871"/>
            <a:ext cx="216024" cy="1347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F5902-E17B-204A-9694-2A8776E23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27"/>
          <a:stretch/>
        </p:blipFill>
        <p:spPr>
          <a:xfrm>
            <a:off x="899592" y="836712"/>
            <a:ext cx="762281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5BDA2-E4A9-914D-B273-F6A3AB26564E}"/>
              </a:ext>
            </a:extLst>
          </p:cNvPr>
          <p:cNvSpPr/>
          <p:nvPr/>
        </p:nvSpPr>
        <p:spPr>
          <a:xfrm>
            <a:off x="4427801" y="594043"/>
            <a:ext cx="45067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" b="1" dirty="0"/>
              <a:t>“But I don’t want to go among mad people," Alice remarked.</a:t>
            </a:r>
            <a:br>
              <a:rPr lang="en" b="1" dirty="0"/>
            </a:br>
            <a:r>
              <a:rPr lang="en" b="1" dirty="0"/>
              <a:t>- "Oh, you can’t help that," said the Cat: "we’re all mad here. I’m mad. You’re mad."</a:t>
            </a:r>
            <a:br>
              <a:rPr lang="en" b="1" dirty="0"/>
            </a:br>
            <a:r>
              <a:rPr lang="en" b="1" dirty="0"/>
              <a:t>- "How do you know I’m mad?" said Alice.</a:t>
            </a:r>
            <a:br>
              <a:rPr lang="en" b="1" dirty="0"/>
            </a:br>
            <a:r>
              <a:rPr lang="en" b="1" dirty="0"/>
              <a:t>- "You must be," said the Cat, "or you wouldn’t have come here.”</a:t>
            </a:r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r>
              <a:rPr lang="en" b="1" dirty="0"/>
              <a:t>               </a:t>
            </a:r>
            <a:r>
              <a:rPr lang="en-US" b="1" dirty="0"/>
              <a:t>Alice's Adventures in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               Wonderland  by Lewis Carroll</a:t>
            </a:r>
            <a:endParaRPr lang="e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5453D-6682-8246-924B-27DFF845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3" y="3725569"/>
            <a:ext cx="5611645" cy="31565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6861FA-6DB3-794F-9084-024E89456326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mad stuff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DF4721-1741-AE4D-B1DE-D491997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38801-50D6-B24E-BDC0-38895AD9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1" r="23066" b="48950"/>
          <a:stretch/>
        </p:blipFill>
        <p:spPr>
          <a:xfrm>
            <a:off x="32045" y="1206500"/>
            <a:ext cx="7786121" cy="193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005545-53BF-664D-A5FF-72D132291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4" t="27885" r="29625" b="67916"/>
          <a:stretch/>
        </p:blipFill>
        <p:spPr>
          <a:xfrm>
            <a:off x="827584" y="1242488"/>
            <a:ext cx="4176464" cy="334117"/>
          </a:xfrm>
          <a:prstGeom prst="rect">
            <a:avLst/>
          </a:prstGeom>
        </p:spPr>
      </p:pic>
      <p:pic>
        <p:nvPicPr>
          <p:cNvPr id="16388" name="Picture 4" descr="Image result for alice in wonderland movie">
            <a:extLst>
              <a:ext uri="{FF2B5EF4-FFF2-40B4-BE49-F238E27FC236}">
                <a16:creationId xmlns:a16="http://schemas.microsoft.com/office/drawing/2014/main" id="{FE5D3FCB-7B2A-504D-9813-467B3481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54" y="3414048"/>
            <a:ext cx="6767247" cy="28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3FF67-ACCF-804B-94B9-B344EE1CC55A}"/>
              </a:ext>
            </a:extLst>
          </p:cNvPr>
          <p:cNvSpPr/>
          <p:nvPr/>
        </p:nvSpPr>
        <p:spPr>
          <a:xfrm>
            <a:off x="6196722" y="299668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7E8E6-4ED0-4942-BE83-C486C93FB6D6}"/>
              </a:ext>
            </a:extLst>
          </p:cNvPr>
          <p:cNvSpPr/>
          <p:nvPr/>
        </p:nvSpPr>
        <p:spPr bwMode="auto">
          <a:xfrm>
            <a:off x="5004048" y="845232"/>
            <a:ext cx="3780420" cy="784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7E056-6E76-EE43-A658-A478E809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01"/>
          <a:stretch/>
        </p:blipFill>
        <p:spPr>
          <a:xfrm>
            <a:off x="1259632" y="724089"/>
            <a:ext cx="6874351" cy="2727433"/>
          </a:xfrm>
          <a:prstGeom prst="rect">
            <a:avLst/>
          </a:prstGeom>
        </p:spPr>
      </p:pic>
      <p:pic>
        <p:nvPicPr>
          <p:cNvPr id="17410" name="Picture 2" descr="Image result for alice in wonderland movie 2010 rabbit">
            <a:extLst>
              <a:ext uri="{FF2B5EF4-FFF2-40B4-BE49-F238E27FC236}">
                <a16:creationId xmlns:a16="http://schemas.microsoft.com/office/drawing/2014/main" id="{CE09242B-4D8A-9B42-B9A0-EDFA52EA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33" y="3573017"/>
            <a:ext cx="5651186" cy="31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F6EDF-49CB-2541-A683-B0959B3986B5}"/>
              </a:ext>
            </a:extLst>
          </p:cNvPr>
          <p:cNvSpPr/>
          <p:nvPr/>
        </p:nvSpPr>
        <p:spPr>
          <a:xfrm>
            <a:off x="6229444" y="322894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3027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19458" name="Picture 2" descr="Image result for nondeterministic">
            <a:extLst>
              <a:ext uri="{FF2B5EF4-FFF2-40B4-BE49-F238E27FC236}">
                <a16:creationId xmlns:a16="http://schemas.microsoft.com/office/drawing/2014/main" id="{FC47336D-614E-204C-93CC-AF0DCE2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075"/>
            <a:ext cx="914400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2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0E0D8-8579-B347-AC63-1470E91A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593915" y="1556792"/>
            <a:ext cx="822591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9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2DC36-C54D-0A41-BEC3-E607A9A7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5" y="692696"/>
            <a:ext cx="723575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06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B410D-7460-8641-944B-5E2329CC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9" y="1556792"/>
            <a:ext cx="777984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5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4FA1A-714F-D049-9E12-6AB82EF7BB8F}"/>
              </a:ext>
            </a:extLst>
          </p:cNvPr>
          <p:cNvSpPr/>
          <p:nvPr/>
        </p:nvSpPr>
        <p:spPr>
          <a:xfrm>
            <a:off x="5037251" y="67656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 err="1">
                <a:latin typeface="+mj-lt"/>
              </a:rPr>
              <a:t>Twas</a:t>
            </a:r>
            <a:r>
              <a:rPr lang="en" b="1" dirty="0">
                <a:latin typeface="+mj-lt"/>
              </a:rPr>
              <a:t> brillig, and the </a:t>
            </a:r>
            <a:r>
              <a:rPr lang="en" b="1" dirty="0" err="1">
                <a:latin typeface="+mj-lt"/>
              </a:rPr>
              <a:t>slithy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toves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Did gyre and gimble in the </a:t>
            </a:r>
            <a:r>
              <a:rPr lang="en" b="1" dirty="0" err="1">
                <a:latin typeface="+mj-lt"/>
              </a:rPr>
              <a:t>wabe</a:t>
            </a:r>
            <a:r>
              <a:rPr lang="en" b="1" dirty="0">
                <a:latin typeface="+mj-lt"/>
              </a:rPr>
              <a:t>: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All mimsy were the borogoves,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And the </a:t>
            </a:r>
            <a:r>
              <a:rPr lang="en" b="1" dirty="0" err="1">
                <a:latin typeface="+mj-lt"/>
              </a:rPr>
              <a:t>mome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raths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outgrabe</a:t>
            </a:r>
            <a:endParaRPr lang="en" b="1" dirty="0">
              <a:latin typeface="+mj-lt"/>
            </a:endParaRPr>
          </a:p>
          <a:p>
            <a:endParaRPr lang="en" b="1" dirty="0">
              <a:latin typeface="+mj-lt"/>
            </a:endParaRPr>
          </a:p>
          <a:p>
            <a:r>
              <a:rPr lang="en" b="1" dirty="0">
                <a:latin typeface="+mj-lt"/>
              </a:rPr>
              <a:t>            </a:t>
            </a:r>
            <a:r>
              <a:rPr lang="en-US" b="1" dirty="0">
                <a:latin typeface="+mj-lt"/>
              </a:rPr>
              <a:t>Jabberwocky by Lewis Carroll</a:t>
            </a:r>
          </a:p>
          <a:p>
            <a:endParaRPr lang="ru-RU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4C4C0-E084-3846-BCB9-93C446A9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300"/>
            <a:ext cx="6350000" cy="4076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Are you still here?</a:t>
            </a:r>
          </a:p>
        </p:txBody>
      </p:sp>
    </p:spTree>
    <p:extLst>
      <p:ext uri="{BB962C8B-B14F-4D97-AF65-F5344CB8AC3E}">
        <p14:creationId xmlns:p14="http://schemas.microsoft.com/office/powerpoint/2010/main" val="19811835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Let’s continue?</a:t>
            </a:r>
          </a:p>
        </p:txBody>
      </p:sp>
      <p:pic>
        <p:nvPicPr>
          <p:cNvPr id="25602" name="Picture 2" descr="Image result for сумасшедший ikzgybr джонни депп">
            <a:extLst>
              <a:ext uri="{FF2B5EF4-FFF2-40B4-BE49-F238E27FC236}">
                <a16:creationId xmlns:a16="http://schemas.microsoft.com/office/drawing/2014/main" id="{D24CCDAD-2A3B-8740-9BEA-0F69BC44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984250"/>
            <a:ext cx="77470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426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6626" name="Picture 2" descr="Image result for java context switching">
            <a:extLst>
              <a:ext uri="{FF2B5EF4-FFF2-40B4-BE49-F238E27FC236}">
                <a16:creationId xmlns:a16="http://schemas.microsoft.com/office/drawing/2014/main" id="{24C4DBFF-4DDB-014C-82B3-B9B4238F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5318"/>
            <a:ext cx="6512272" cy="33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5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982A6-DB95-C54D-944B-F95456C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4" y="548680"/>
            <a:ext cx="7728148" cy="5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8674" name="Picture 2" descr="Image result for java context switching">
            <a:extLst>
              <a:ext uri="{FF2B5EF4-FFF2-40B4-BE49-F238E27FC236}">
                <a16:creationId xmlns:a16="http://schemas.microsoft.com/office/drawing/2014/main" id="{B8338538-5CCE-7442-8A77-667E9586C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16364"/>
          <a:stretch/>
        </p:blipFill>
        <p:spPr bwMode="auto">
          <a:xfrm>
            <a:off x="38100" y="1412776"/>
            <a:ext cx="906780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5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#6 OS limitation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9698" name="Picture 2" descr="Image result for user and kernel space">
            <a:extLst>
              <a:ext uri="{FF2B5EF4-FFF2-40B4-BE49-F238E27FC236}">
                <a16:creationId xmlns:a16="http://schemas.microsoft.com/office/drawing/2014/main" id="{C40D7DE9-BCD8-D34F-A833-3B91BD80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927100"/>
            <a:ext cx="6104210" cy="53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935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Stop it? Hell no…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22" name="Picture 2" descr="Image result for hatter alice">
            <a:extLst>
              <a:ext uri="{FF2B5EF4-FFF2-40B4-BE49-F238E27FC236}">
                <a16:creationId xmlns:a16="http://schemas.microsoft.com/office/drawing/2014/main" id="{2313071F-2F6A-EE4B-8772-BE5050E0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206500"/>
            <a:ext cx="7493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112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#7 Hardware unpredictable optimizations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1748" name="Picture 4" descr="Image result for ghost and spectre processor">
            <a:extLst>
              <a:ext uri="{FF2B5EF4-FFF2-40B4-BE49-F238E27FC236}">
                <a16:creationId xmlns:a16="http://schemas.microsoft.com/office/drawing/2014/main" id="{963806AB-5157-354F-98C8-C4FA56E1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77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in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86EA5-BDE0-8243-B3D1-BC9D1C12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9"/>
          <a:stretch/>
        </p:blipFill>
        <p:spPr>
          <a:xfrm>
            <a:off x="1043608" y="1196752"/>
            <a:ext cx="8020898" cy="4353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68289-A822-EE4F-9EF4-D7ED98550E5E}"/>
              </a:ext>
            </a:extLst>
          </p:cNvPr>
          <p:cNvSpPr/>
          <p:nvPr/>
        </p:nvSpPr>
        <p:spPr>
          <a:xfrm>
            <a:off x="6012160" y="5934294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1794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Conclusion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303707" y="764704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Concurrency is powerful practice, you can achieve a lot using it</a:t>
            </a:r>
          </a:p>
          <a:p>
            <a:r>
              <a:rPr lang="en-US" sz="3200" b="1" kern="0" dirty="0"/>
              <a:t>Don’t use concurrency if you can avoid it</a:t>
            </a:r>
            <a:endParaRPr lang="ru-RU" sz="3200" b="1" kern="0" dirty="0"/>
          </a:p>
          <a:p>
            <a:r>
              <a:rPr lang="en-US" sz="3200" b="1" kern="0" dirty="0"/>
              <a:t>Use best practices by experts</a:t>
            </a:r>
          </a:p>
          <a:p>
            <a:r>
              <a:rPr lang="en-US" sz="3200" b="1" kern="0" dirty="0"/>
              <a:t>Use frameworks with big professional community</a:t>
            </a:r>
          </a:p>
          <a:p>
            <a:r>
              <a:rPr lang="en-US" sz="3200" b="1" kern="0" dirty="0"/>
              <a:t>Minimize synchronization and data sharing</a:t>
            </a:r>
            <a:endParaRPr lang="ru-RU" sz="3200" b="1" kern="0" dirty="0"/>
          </a:p>
          <a:p>
            <a:r>
              <a:rPr lang="en-US" sz="3200" b="1" kern="0" dirty="0"/>
              <a:t>Perform load and stress testing</a:t>
            </a:r>
          </a:p>
          <a:p>
            <a:r>
              <a:rPr lang="en-US" sz="3200" b="1" kern="0" dirty="0"/>
              <a:t>Use as much as possible existed solutions</a:t>
            </a:r>
          </a:p>
          <a:p>
            <a:r>
              <a:rPr lang="en-US" sz="3200" b="1" kern="0" dirty="0"/>
              <a:t>Don’t forget about mad world and wonders</a:t>
            </a:r>
          </a:p>
          <a:p>
            <a:pPr marL="0" indent="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Resources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218340" y="2060848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Java concurrency in practice (</a:t>
            </a:r>
            <a:r>
              <a:rPr lang="en-US" sz="3200" b="1" dirty="0"/>
              <a:t>Brian Goetz </a:t>
            </a:r>
            <a:r>
              <a:rPr lang="en-US" sz="3200" b="1" kern="0" dirty="0"/>
              <a:t>)</a:t>
            </a:r>
          </a:p>
          <a:p>
            <a:r>
              <a:rPr lang="en-US" sz="3200" b="1" kern="0" dirty="0"/>
              <a:t>On Java 8 (Bruce Eckel)</a:t>
            </a:r>
            <a:endParaRPr lang="ru-RU" sz="3200" b="1" kern="0" dirty="0"/>
          </a:p>
          <a:p>
            <a:r>
              <a:rPr lang="en" sz="3200" b="1" kern="0" dirty="0"/>
              <a:t>The Art of Multiprocessor Programming (</a:t>
            </a:r>
            <a:r>
              <a:rPr lang="en-US" sz="3200" b="1" dirty="0"/>
              <a:t>Maurice Herlihy </a:t>
            </a:r>
            <a:r>
              <a:rPr lang="en" sz="3200" b="1" kern="0" dirty="0"/>
              <a:t>,</a:t>
            </a:r>
            <a:r>
              <a:rPr lang="en-US" sz="3200" b="1" dirty="0"/>
              <a:t> Nir </a:t>
            </a:r>
            <a:r>
              <a:rPr lang="en-US" sz="3200" b="1" dirty="0" err="1"/>
              <a:t>Shavit</a:t>
            </a:r>
            <a:r>
              <a:rPr lang="en-US" sz="3200" b="1" dirty="0"/>
              <a:t> </a:t>
            </a:r>
            <a:r>
              <a:rPr lang="en" sz="3200" b="1" kern="0" dirty="0"/>
              <a:t>)</a:t>
            </a: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7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67</a:t>
            </a:fld>
            <a:endParaRPr lang="de-DE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04E5152D-C10D-0642-877F-CAEEE3FE4279}"/>
              </a:ext>
            </a:extLst>
          </p:cNvPr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D9798FD3-BB3E-F942-9E77-C82EC1677E8E}"/>
              </a:ext>
            </a:extLst>
          </p:cNvPr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742E0DDD-C377-B14A-AE7A-C3D098CDD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THANK YOU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!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Headline Ultra" pitchFamily="2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FA2519-863A-FE49-8876-6D04F3DC47A6}"/>
              </a:ext>
            </a:extLst>
          </p:cNvPr>
          <p:cNvSpPr txBox="1">
            <a:spLocks noChangeArrowheads="1"/>
          </p:cNvSpPr>
          <p:nvPr/>
        </p:nvSpPr>
        <p:spPr>
          <a:xfrm>
            <a:off x="4067944" y="6525344"/>
            <a:ext cx="4680520" cy="332656"/>
          </a:xfrm>
          <a:prstGeom prst="rect">
            <a:avLst/>
          </a:prstGeom>
        </p:spPr>
        <p:txBody>
          <a:bodyPr/>
          <a:lstStyle>
            <a:lvl1pPr algn="l" defTabSz="522637" rtl="0" eaLnBrk="1" fontAlgn="base" hangingPunct="1">
              <a:lnSpc>
                <a:spcPct val="104000"/>
              </a:lnSpc>
              <a:spcBef>
                <a:spcPts val="1088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440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5912" indent="-195912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1824" indent="-195809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7736" indent="-195912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597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249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09903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4558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artyom-karnov@yandex.ru</a:t>
            </a:r>
            <a:r>
              <a:rPr lang="en-US" dirty="0"/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Saint-Petersburg, </a:t>
            </a:r>
            <a:r>
              <a:rPr lang="en-US" dirty="0"/>
              <a:t>201</a:t>
            </a:r>
            <a:r>
              <a:rPr lang="ru-RU" dirty="0"/>
              <a:t>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AFB61-B0EC-D745-B317-2F5B68139A6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6B45B-07BA-164C-BBCC-59B6F451F999}"/>
              </a:ext>
            </a:extLst>
          </p:cNvPr>
          <p:cNvSpPr/>
          <p:nvPr/>
        </p:nvSpPr>
        <p:spPr bwMode="auto">
          <a:xfrm>
            <a:off x="114710" y="217712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3794" name="Picture 2" descr="http://2.bp.blogspot.com/-HJKVDUYwNNY/TjL4Dpn8YqI/AAAAAAAAACg/VQZ0P2DbfIw/s1600/mjpDJ.png">
            <a:extLst>
              <a:ext uri="{FF2B5EF4-FFF2-40B4-BE49-F238E27FC236}">
                <a16:creationId xmlns:a16="http://schemas.microsoft.com/office/drawing/2014/main" id="{6EC6E935-599C-CA47-BDBA-CAFD3AC45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647"/>
            <a:ext cx="3609180" cy="39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0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24A53-9642-2344-81F7-F3CB06A8F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8" b="15859"/>
          <a:stretch/>
        </p:blipFill>
        <p:spPr>
          <a:xfrm>
            <a:off x="367784" y="752924"/>
            <a:ext cx="8631742" cy="5112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4F2F5E-37A2-C647-9D30-F0C222A584D8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9174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D165F-2B41-0D4C-8A62-30DEED63F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9" b="4992"/>
          <a:stretch/>
        </p:blipFill>
        <p:spPr>
          <a:xfrm>
            <a:off x="863278" y="620688"/>
            <a:ext cx="7416800" cy="52565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82A89C-E84D-484E-98FA-30CE9E75DE37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2879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21553-10E7-F04F-9608-063262463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8"/>
          <a:stretch/>
        </p:blipFill>
        <p:spPr>
          <a:xfrm>
            <a:off x="881435" y="692696"/>
            <a:ext cx="7380486" cy="5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heme/theme1.xml><?xml version="1.0" encoding="utf-8"?>
<a:theme xmlns:a="http://schemas.openxmlformats.org/drawingml/2006/main" name="lecture templat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427BAB"/>
      </a:accent1>
      <a:accent2>
        <a:srgbClr val="FDD167"/>
      </a:accent2>
      <a:accent3>
        <a:srgbClr val="FFFFFF"/>
      </a:accent3>
      <a:accent4>
        <a:srgbClr val="000000"/>
      </a:accent4>
      <a:accent5>
        <a:srgbClr val="B0BFD2"/>
      </a:accent5>
      <a:accent6>
        <a:srgbClr val="E5BD5D"/>
      </a:accent6>
      <a:hlink>
        <a:srgbClr val="E20074"/>
      </a:hlink>
      <a:folHlink>
        <a:srgbClr val="64B9E4"/>
      </a:folHlink>
    </a:clrScheme>
    <a:fontScheme name="2_DTE Master">
      <a:majorFont>
        <a:latin typeface="Tele-GroteskNor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lnDef>
  </a:objectDefaults>
  <a:extraClrSchemeLst>
    <a:extraClrScheme>
      <a:clrScheme name="2_DTE Master 1">
        <a:dk1>
          <a:srgbClr val="000000"/>
        </a:dk1>
        <a:lt1>
          <a:srgbClr val="FFFFFF"/>
        </a:lt1>
        <a:dk2>
          <a:srgbClr val="E20074"/>
        </a:dk2>
        <a:lt2>
          <a:srgbClr val="CCCCCC"/>
        </a:lt2>
        <a:accent1>
          <a:srgbClr val="3366CC"/>
        </a:accent1>
        <a:accent2>
          <a:srgbClr val="FDCD67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E5BA5D"/>
        </a:accent6>
        <a:hlink>
          <a:srgbClr val="E20074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3366CC"/>
      </a:accent1>
      <a:accent2>
        <a:srgbClr val="FDCD67"/>
      </a:accent2>
      <a:accent3>
        <a:srgbClr val="FFFFFF"/>
      </a:accent3>
      <a:accent4>
        <a:srgbClr val="000000"/>
      </a:accent4>
      <a:accent5>
        <a:srgbClr val="ADB8E2"/>
      </a:accent5>
      <a:accent6>
        <a:srgbClr val="E5BA5D"/>
      </a:accent6>
      <a:hlink>
        <a:srgbClr val="E20074"/>
      </a:hlink>
      <a:folHlink>
        <a:srgbClr val="99C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</Template>
  <TotalTime>9411</TotalTime>
  <Words>1211</Words>
  <Application>Microsoft Macintosh PowerPoint</Application>
  <PresentationFormat>On-screen Show (4:3)</PresentationFormat>
  <Paragraphs>324</Paragraphs>
  <Slides>67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Arial Narrow</vt:lpstr>
      <vt:lpstr>Tele-GroteskFet</vt:lpstr>
      <vt:lpstr>Tele-GroteskNor</vt:lpstr>
      <vt:lpstr>TeleGrotesk Headline</vt:lpstr>
      <vt:lpstr>TeleGrotesk Headline Ultra</vt:lpstr>
      <vt:lpstr>Wingdings</vt:lpstr>
      <vt:lpstr>lecture template</vt:lpstr>
      <vt:lpstr>Concurrency   </vt:lpstr>
      <vt:lpstr>Content</vt:lpstr>
      <vt:lpstr>Hardware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basics</vt:lpstr>
      <vt:lpstr>PowerPoint Presentation</vt:lpstr>
      <vt:lpstr>PowerPoint Presentation</vt:lpstr>
      <vt:lpstr>Concurrent computing is a form of computing in which several computations are executed during overlapping time periods—concurrently—instead of sequentially (one completing before the next starts)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Dijkstra algorithm</vt:lpstr>
      <vt:lpstr>Multi thread migration</vt:lpstr>
      <vt:lpstr>Single thread migration</vt:lpstr>
      <vt:lpstr>Multi thread migration</vt:lpstr>
      <vt:lpstr>Multi thread 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T-SYSTEMS CIS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   Author: Potekhin Makar</dc:title>
  <dc:creator>Karnov Artem</dc:creator>
  <cp:lastModifiedBy>Microsoft Office User</cp:lastModifiedBy>
  <cp:revision>939</cp:revision>
  <cp:lastPrinted>2019-05-08T14:30:15Z</cp:lastPrinted>
  <dcterms:created xsi:type="dcterms:W3CDTF">2012-01-31T10:20:33Z</dcterms:created>
  <dcterms:modified xsi:type="dcterms:W3CDTF">2019-08-11T12:50:32Z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0008003618000000000001023720</vt:lpwstr>
  </property>
</Properties>
</file>